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645-F348-4C26-B913-6FC8AD3B2B4F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7CA-4414-4618-8B6D-44F884BE57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538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645-F348-4C26-B913-6FC8AD3B2B4F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7CA-4414-4618-8B6D-44F884BE57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12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645-F348-4C26-B913-6FC8AD3B2B4F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7CA-4414-4618-8B6D-44F884BE57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13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645-F348-4C26-B913-6FC8AD3B2B4F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7CA-4414-4618-8B6D-44F884BE57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271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645-F348-4C26-B913-6FC8AD3B2B4F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7CA-4414-4618-8B6D-44F884BE57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652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645-F348-4C26-B913-6FC8AD3B2B4F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7CA-4414-4618-8B6D-44F884BE57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7095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645-F348-4C26-B913-6FC8AD3B2B4F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7CA-4414-4618-8B6D-44F884BE57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734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645-F348-4C26-B913-6FC8AD3B2B4F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7CA-4414-4618-8B6D-44F884BE57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156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645-F348-4C26-B913-6FC8AD3B2B4F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7CA-4414-4618-8B6D-44F884BE57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51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645-F348-4C26-B913-6FC8AD3B2B4F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7CA-4414-4618-8B6D-44F884BE57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3665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645-F348-4C26-B913-6FC8AD3B2B4F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7CA-4414-4618-8B6D-44F884BE57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712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C0645-F348-4C26-B913-6FC8AD3B2B4F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987CA-4414-4618-8B6D-44F884BE57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1132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Tracheotomy 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Dr.Alaa</a:t>
            </a:r>
            <a:r>
              <a:rPr lang="en-US" dirty="0" smtClean="0"/>
              <a:t> A. Ibrahim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126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7"/>
            <a:ext cx="8324595" cy="474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43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en-US" dirty="0" smtClean="0"/>
              <a:t>Anatomy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5433467"/>
          </a:xfrm>
        </p:spPr>
        <p:txBody>
          <a:bodyPr/>
          <a:lstStyle/>
          <a:p>
            <a:pPr algn="l" rtl="0"/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Trachea extends from the cricoid cartilage of the larynx to the base of the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heart, where it terminates at the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carina</a:t>
            </a:r>
          </a:p>
          <a:p>
            <a:pPr algn="l" rtl="0"/>
            <a:r>
              <a:rPr lang="en-US" sz="2400" dirty="0">
                <a:latin typeface="Angsana New" pitchFamily="18" charset="-34"/>
                <a:cs typeface="Angsana New" pitchFamily="18" charset="-34"/>
              </a:rPr>
              <a:t>At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this point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, the trachea bifurcates into the principal (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mainstem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) bronchi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, one to each </a:t>
            </a:r>
            <a:r>
              <a:rPr lang="en-US" sz="2400" dirty="0" err="1">
                <a:latin typeface="Angsana New" pitchFamily="18" charset="-34"/>
                <a:cs typeface="Angsana New" pitchFamily="18" charset="-34"/>
              </a:rPr>
              <a:t>hemithorax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.</a:t>
            </a:r>
          </a:p>
          <a:p>
            <a:pPr algn="l" rtl="0"/>
            <a:r>
              <a:rPr lang="en-US" sz="2400" dirty="0">
                <a:latin typeface="Angsana New" pitchFamily="18" charset="-34"/>
                <a:cs typeface="Angsana New" pitchFamily="18" charset="-34"/>
              </a:rPr>
              <a:t>These then split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into lobar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bronchi, one of which supplies each anatomic lung lobe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algn="l" rtl="0"/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l" rtl="0"/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04" y="2479375"/>
            <a:ext cx="4261992" cy="42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4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>
                <a:latin typeface="Angsana New" pitchFamily="18" charset="-34"/>
                <a:cs typeface="Angsana New" pitchFamily="18" charset="-34"/>
              </a:rPr>
              <a:t>The trachea consists of incomplete hyaline cartilage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rings, which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are connected dorsally by the 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trachealis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muscle</a:t>
            </a:r>
          </a:p>
          <a:p>
            <a:pPr algn="l" rtl="0"/>
            <a:r>
              <a:rPr lang="en-US" dirty="0">
                <a:latin typeface="Angsana New" pitchFamily="18" charset="-34"/>
              </a:rPr>
              <a:t>The cartilage arches serve to exert outward </a:t>
            </a:r>
            <a:r>
              <a:rPr lang="en-US" dirty="0" smtClean="0">
                <a:latin typeface="Angsana New" pitchFamily="18" charset="-34"/>
              </a:rPr>
              <a:t>pressure against </a:t>
            </a:r>
            <a:r>
              <a:rPr lang="en-US" dirty="0">
                <a:latin typeface="Angsana New" pitchFamily="18" charset="-34"/>
              </a:rPr>
              <a:t>the </a:t>
            </a:r>
            <a:r>
              <a:rPr lang="en-US" dirty="0" err="1">
                <a:latin typeface="Angsana New" pitchFamily="18" charset="-34"/>
              </a:rPr>
              <a:t>trachealis</a:t>
            </a:r>
            <a:r>
              <a:rPr lang="en-US" dirty="0">
                <a:latin typeface="Angsana New" pitchFamily="18" charset="-34"/>
              </a:rPr>
              <a:t> muscle, thereby maintaining the </a:t>
            </a:r>
            <a:r>
              <a:rPr lang="en-US" dirty="0" smtClean="0">
                <a:latin typeface="Angsana New" pitchFamily="18" charset="-34"/>
              </a:rPr>
              <a:t>tracheal lumen</a:t>
            </a:r>
          </a:p>
          <a:p>
            <a:pPr algn="l" rtl="0"/>
            <a:r>
              <a:rPr lang="en-US" dirty="0">
                <a:latin typeface="Angsana New" pitchFamily="18" charset="-34"/>
              </a:rPr>
              <a:t>Approximately 35 rings are present, and a range </a:t>
            </a:r>
            <a:r>
              <a:rPr lang="en-US" dirty="0" smtClean="0">
                <a:latin typeface="Angsana New" pitchFamily="18" charset="-34"/>
              </a:rPr>
              <a:t>of up </a:t>
            </a:r>
            <a:r>
              <a:rPr lang="en-US" dirty="0">
                <a:latin typeface="Angsana New" pitchFamily="18" charset="-34"/>
              </a:rPr>
              <a:t>to 46 has been </a:t>
            </a:r>
            <a:r>
              <a:rPr lang="en-US" dirty="0" smtClean="0">
                <a:latin typeface="Angsana New" pitchFamily="18" charset="-34"/>
              </a:rPr>
              <a:t>reported</a:t>
            </a:r>
          </a:p>
          <a:p>
            <a:pPr algn="l" rtl="0"/>
            <a:r>
              <a:rPr lang="en-US" dirty="0">
                <a:latin typeface="Angsana New" pitchFamily="18" charset="-34"/>
              </a:rPr>
              <a:t>Between the rings of </a:t>
            </a:r>
            <a:r>
              <a:rPr lang="en-US" dirty="0" smtClean="0">
                <a:latin typeface="Angsana New" pitchFamily="18" charset="-34"/>
              </a:rPr>
              <a:t>the trachea </a:t>
            </a:r>
            <a:r>
              <a:rPr lang="en-US" dirty="0">
                <a:latin typeface="Angsana New" pitchFamily="18" charset="-34"/>
              </a:rPr>
              <a:t>are bands of </a:t>
            </a:r>
            <a:r>
              <a:rPr lang="en-US" dirty="0" err="1">
                <a:latin typeface="Angsana New" pitchFamily="18" charset="-34"/>
              </a:rPr>
              <a:t>fibroelastic</a:t>
            </a:r>
            <a:r>
              <a:rPr lang="en-US" dirty="0">
                <a:latin typeface="Angsana New" pitchFamily="18" charset="-34"/>
              </a:rPr>
              <a:t> tissue known as the annular ligaments, which are continuous </a:t>
            </a:r>
            <a:endParaRPr lang="en-US" dirty="0" smtClean="0">
              <a:latin typeface="Angsana New" pitchFamily="18" charset="-34"/>
            </a:endParaRPr>
          </a:p>
          <a:p>
            <a:pPr marL="0" indent="0" algn="l" rtl="0">
              <a:buNone/>
            </a:pPr>
            <a:r>
              <a:rPr lang="en-US" dirty="0">
                <a:latin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</a:rPr>
              <a:t>     with </a:t>
            </a:r>
            <a:r>
              <a:rPr lang="en-US" dirty="0">
                <a:latin typeface="Angsana New" pitchFamily="18" charset="-34"/>
              </a:rPr>
              <a:t>the </a:t>
            </a:r>
            <a:r>
              <a:rPr lang="en-US" dirty="0" smtClean="0">
                <a:latin typeface="Angsana New" pitchFamily="18" charset="-34"/>
              </a:rPr>
              <a:t>perichondrium(</a:t>
            </a:r>
            <a:r>
              <a:rPr lang="ar-IQ" sz="2000" dirty="0" smtClean="0">
                <a:latin typeface="Angsana New" pitchFamily="18" charset="-34"/>
              </a:rPr>
              <a:t>سمحاق الغضروف</a:t>
            </a:r>
            <a:r>
              <a:rPr lang="en-US" dirty="0" smtClean="0">
                <a:latin typeface="Angsana New" pitchFamily="18" charset="-34"/>
              </a:rPr>
              <a:t>)</a:t>
            </a:r>
          </a:p>
          <a:p>
            <a:pPr marL="0" indent="0" algn="l" rtl="0">
              <a:buNone/>
            </a:pPr>
            <a:r>
              <a:rPr lang="en-US" dirty="0">
                <a:latin typeface="Angsana New" pitchFamily="18" charset="-34"/>
              </a:rPr>
              <a:t>supporting soft tissue structures allow remarkable</a:t>
            </a:r>
          </a:p>
          <a:p>
            <a:pPr marL="0" indent="0" algn="l" rtl="0">
              <a:buNone/>
            </a:pPr>
            <a:r>
              <a:rPr lang="en-US" dirty="0">
                <a:latin typeface="Angsana New" pitchFamily="18" charset="-34"/>
              </a:rPr>
              <a:t>shape and length accommodation of the more </a:t>
            </a:r>
            <a:r>
              <a:rPr lang="en-US" dirty="0" smtClean="0">
                <a:latin typeface="Angsana New" pitchFamily="18" charset="-34"/>
              </a:rPr>
              <a:t>rigid</a:t>
            </a:r>
          </a:p>
          <a:p>
            <a:pPr marL="0" indent="0" algn="l" rtl="0">
              <a:buNone/>
            </a:pPr>
            <a:r>
              <a:rPr lang="en-US" dirty="0" smtClean="0">
                <a:latin typeface="Angsana New" pitchFamily="18" charset="-34"/>
              </a:rPr>
              <a:t> tracheal rings</a:t>
            </a:r>
            <a:r>
              <a:rPr lang="en-US" dirty="0">
                <a:latin typeface="Angsana New" pitchFamily="18" charset="-34"/>
              </a:rPr>
              <a:t>.</a:t>
            </a:r>
            <a:endParaRPr lang="ar-IQ" dirty="0">
              <a:latin typeface="Angsana New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16" y="4119971"/>
            <a:ext cx="3302284" cy="224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6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6048672"/>
          </a:xfrm>
        </p:spPr>
        <p:txBody>
          <a:bodyPr/>
          <a:lstStyle/>
          <a:p>
            <a:pPr algn="l" rtl="0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Tracheal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wall in cross-section consists of an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inner mucosa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and submucosa followed by a 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fibrocartilaginous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ring and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outer adventitia in the cervical trachea or serosa in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the intrathoracic</a:t>
            </a:r>
          </a:p>
          <a:p>
            <a:pPr algn="l" rtl="0"/>
            <a:r>
              <a:rPr lang="en-US" dirty="0">
                <a:latin typeface="Angsana New" pitchFamily="18" charset="-34"/>
              </a:rPr>
              <a:t>The trachea receives a segmental blood supply from </a:t>
            </a:r>
            <a:r>
              <a:rPr lang="en-US" dirty="0" smtClean="0">
                <a:latin typeface="Angsana New" pitchFamily="18" charset="-34"/>
              </a:rPr>
              <a:t>the cranial </a:t>
            </a:r>
            <a:r>
              <a:rPr lang="en-US" dirty="0">
                <a:latin typeface="Angsana New" pitchFamily="18" charset="-34"/>
              </a:rPr>
              <a:t>and caudal thyroid </a:t>
            </a:r>
            <a:r>
              <a:rPr lang="en-US" dirty="0" smtClean="0">
                <a:latin typeface="Angsana New" pitchFamily="18" charset="-34"/>
              </a:rPr>
              <a:t>arteries</a:t>
            </a:r>
          </a:p>
          <a:p>
            <a:pPr algn="l" rtl="0"/>
            <a:r>
              <a:rPr lang="en-US" dirty="0">
                <a:latin typeface="Angsana New" pitchFamily="18" charset="-34"/>
                <a:cs typeface="Angsana New" pitchFamily="18" charset="-34"/>
              </a:rPr>
              <a:t>The main innervation of the tracheal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mucosa and 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trachealis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muscle is from the right vagus </a:t>
            </a:r>
            <a:r>
              <a:rPr lang="en-US">
                <a:latin typeface="Angsana New" pitchFamily="18" charset="-34"/>
                <a:cs typeface="Angsana New" pitchFamily="18" charset="-34"/>
              </a:rPr>
              <a:t>and 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recurrent laryngeal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nerve</a:t>
            </a:r>
            <a:endParaRPr lang="ar-IQ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7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Tracheotomy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/>
          <a:lstStyle/>
          <a:p>
            <a:pPr algn="l" rtl="0"/>
            <a:r>
              <a:rPr lang="en-US" b="1" dirty="0" smtClean="0">
                <a:latin typeface="Andalus" pitchFamily="18" charset="-78"/>
                <a:cs typeface="Andalus" pitchFamily="18" charset="-78"/>
              </a:rPr>
              <a:t>Indication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>
                <a:latin typeface="Angsana New" pitchFamily="18" charset="-34"/>
                <a:cs typeface="Angsana New" pitchFamily="18" charset="-34"/>
              </a:rPr>
              <a:t>Tracheotomy is performed to gain access to the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tracheal lumen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to remove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obstructions</a:t>
            </a:r>
          </a:p>
          <a:p>
            <a:pPr algn="l" rtl="0"/>
            <a:r>
              <a:rPr lang="en-US" dirty="0" smtClean="0">
                <a:latin typeface="Angsana New" pitchFamily="18" charset="-34"/>
              </a:rPr>
              <a:t>Collect specimens</a:t>
            </a:r>
          </a:p>
          <a:p>
            <a:pPr algn="l" rtl="0"/>
            <a:r>
              <a:rPr lang="en-US" dirty="0" smtClean="0">
                <a:latin typeface="Angsana New" pitchFamily="18" charset="-34"/>
              </a:rPr>
              <a:t>Facilitate airflow</a:t>
            </a:r>
          </a:p>
          <a:p>
            <a:pPr algn="l" rtl="0"/>
            <a:r>
              <a:rPr lang="en-US" dirty="0">
                <a:latin typeface="Angsana New" pitchFamily="18" charset="-34"/>
              </a:rPr>
              <a:t>The tracheal incision may be closed or </a:t>
            </a:r>
            <a:r>
              <a:rPr lang="en-US" dirty="0" smtClean="0">
                <a:latin typeface="Angsana New" pitchFamily="18" charset="-34"/>
              </a:rPr>
              <a:t>allowed to </a:t>
            </a:r>
            <a:r>
              <a:rPr lang="en-US" dirty="0">
                <a:latin typeface="Angsana New" pitchFamily="18" charset="-34"/>
              </a:rPr>
              <a:t>heal by secondary intention. Position the patient </a:t>
            </a:r>
            <a:r>
              <a:rPr lang="en-US" dirty="0" smtClean="0">
                <a:latin typeface="Angsana New" pitchFamily="18" charset="-34"/>
              </a:rPr>
              <a:t>as described</a:t>
            </a:r>
            <a:endParaRPr lang="ar-IQ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10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Surgical technique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616624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AngsanaUPC" pitchFamily="18" charset="-34"/>
                <a:cs typeface="AngsanaUPC" pitchFamily="18" charset="-34"/>
              </a:rPr>
              <a:t>Approach the cervical trachea through a ventral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cervical midline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incision. Extend the incision from the larynx to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the sternum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as needed to allow adequate exposure.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algn="l" rtl="0"/>
            <a:r>
              <a:rPr lang="en-US" dirty="0" smtClean="0">
                <a:latin typeface="AngsanaUPC" pitchFamily="18" charset="-34"/>
                <a:cs typeface="AngsanaUPC" pitchFamily="18" charset="-34"/>
              </a:rPr>
              <a:t>Separate the </a:t>
            </a:r>
            <a:r>
              <a:rPr lang="en-US" dirty="0" err="1">
                <a:latin typeface="AngsanaUPC" pitchFamily="18" charset="-34"/>
                <a:cs typeface="AngsanaUPC" pitchFamily="18" charset="-34"/>
              </a:rPr>
              <a:t>sternohyoid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muscles along their midline, and retract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them laterally.</a:t>
            </a:r>
            <a:endParaRPr lang="ar-IQ" dirty="0">
              <a:latin typeface="AngsanaUPC" pitchFamily="18" charset="-34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55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336704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Angsana New" pitchFamily="18" charset="-34"/>
                <a:cs typeface="Angsana New" pitchFamily="18" charset="-34"/>
              </a:rPr>
              <a:t>Dissect the 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peritracheal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connective tissue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from the ventral surface of the trachea at the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proposed tracheotomy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site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.</a:t>
            </a:r>
          </a:p>
          <a:p>
            <a:pPr algn="l" rtl="0"/>
            <a:r>
              <a:rPr lang="en-US" dirty="0">
                <a:latin typeface="Angsana New" pitchFamily="18" charset="-34"/>
              </a:rPr>
              <a:t>Take care to prevent traumatizing </a:t>
            </a:r>
            <a:r>
              <a:rPr lang="en-US" dirty="0" smtClean="0">
                <a:latin typeface="Angsana New" pitchFamily="18" charset="-34"/>
              </a:rPr>
              <a:t>the recurrent </a:t>
            </a:r>
            <a:r>
              <a:rPr lang="en-US" dirty="0">
                <a:latin typeface="Angsana New" pitchFamily="18" charset="-34"/>
              </a:rPr>
              <a:t>laryngeal nerves, carotid artery, </a:t>
            </a:r>
            <a:r>
              <a:rPr lang="en-US" dirty="0" err="1" smtClean="0">
                <a:latin typeface="Angsana New" pitchFamily="18" charset="-34"/>
              </a:rPr>
              <a:t>vagosympathetic</a:t>
            </a:r>
            <a:r>
              <a:rPr lang="en-US" dirty="0" smtClean="0">
                <a:latin typeface="Angsana New" pitchFamily="18" charset="-34"/>
              </a:rPr>
              <a:t> trunk</a:t>
            </a:r>
            <a:r>
              <a:rPr lang="en-US" dirty="0">
                <a:latin typeface="Angsana New" pitchFamily="18" charset="-34"/>
              </a:rPr>
              <a:t>, jugular vein, thyroid vessels, or esophagus. </a:t>
            </a:r>
            <a:r>
              <a:rPr lang="en-US" dirty="0" smtClean="0">
                <a:latin typeface="Angsana New" pitchFamily="18" charset="-34"/>
              </a:rPr>
              <a:t>Immobilize the </a:t>
            </a:r>
            <a:r>
              <a:rPr lang="en-US" dirty="0">
                <a:latin typeface="Angsana New" pitchFamily="18" charset="-34"/>
              </a:rPr>
              <a:t>trachea between the thumb and the </a:t>
            </a:r>
            <a:r>
              <a:rPr lang="en-US" dirty="0" smtClean="0">
                <a:latin typeface="Angsana New" pitchFamily="18" charset="-34"/>
              </a:rPr>
              <a:t>forefinger</a:t>
            </a:r>
          </a:p>
          <a:p>
            <a:pPr algn="l" rtl="0"/>
            <a:r>
              <a:rPr lang="en-US" dirty="0">
                <a:latin typeface="Angsana New" pitchFamily="18" charset="-34"/>
              </a:rPr>
              <a:t>Make horizontal or vertical incision </a:t>
            </a:r>
            <a:endParaRPr lang="en-US" dirty="0" smtClean="0">
              <a:latin typeface="Angsana New" pitchFamily="18" charset="-34"/>
            </a:endParaRPr>
          </a:p>
          <a:p>
            <a:pPr marL="0" indent="0" algn="l" rtl="0">
              <a:buNone/>
            </a:pPr>
            <a:r>
              <a:rPr lang="en-US" dirty="0">
                <a:latin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</a:rPr>
              <a:t>  through </a:t>
            </a:r>
            <a:r>
              <a:rPr lang="en-US" dirty="0">
                <a:latin typeface="Angsana New" pitchFamily="18" charset="-34"/>
              </a:rPr>
              <a:t>the wall of the </a:t>
            </a:r>
            <a:r>
              <a:rPr lang="en-US" dirty="0" smtClean="0">
                <a:latin typeface="Angsana New" pitchFamily="18" charset="-34"/>
              </a:rPr>
              <a:t>trachea</a:t>
            </a:r>
          </a:p>
          <a:p>
            <a:pPr marL="0" indent="0" algn="l" rtl="0">
              <a:buNone/>
            </a:pPr>
            <a:endParaRPr lang="ar-IQ" dirty="0">
              <a:latin typeface="Angsana New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0" r="61487"/>
          <a:stretch/>
        </p:blipFill>
        <p:spPr bwMode="auto">
          <a:xfrm>
            <a:off x="5998053" y="2924944"/>
            <a:ext cx="2966435" cy="392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1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/>
          <a:lstStyle/>
          <a:p>
            <a:pPr algn="l" rtl="0"/>
            <a:r>
              <a:rPr lang="en-US" dirty="0">
                <a:latin typeface="AngsanaUPC" pitchFamily="18" charset="-34"/>
                <a:cs typeface="AngsanaUPC" pitchFamily="18" charset="-34"/>
              </a:rPr>
              <a:t>Place cartilage-encircling sutures (2-0 polypropylene [</a:t>
            </a:r>
            <a:r>
              <a:rPr lang="en-US" dirty="0" err="1">
                <a:latin typeface="AngsanaUPC" pitchFamily="18" charset="-34"/>
                <a:cs typeface="AngsanaUPC" pitchFamily="18" charset="-34"/>
              </a:rPr>
              <a:t>Prolene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] or </a:t>
            </a:r>
            <a:r>
              <a:rPr lang="en-US" dirty="0" err="1">
                <a:latin typeface="AngsanaUPC" pitchFamily="18" charset="-34"/>
                <a:cs typeface="AngsanaUPC" pitchFamily="18" charset="-34"/>
              </a:rPr>
              <a:t>polybutester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[</a:t>
            </a:r>
            <a:r>
              <a:rPr lang="en-US" dirty="0" err="1">
                <a:latin typeface="AngsanaUPC" pitchFamily="18" charset="-34"/>
                <a:cs typeface="AngsanaUPC" pitchFamily="18" charset="-34"/>
              </a:rPr>
              <a:t>Novafil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]) around adjacent cartilages to separate the edges and allow lumen inspection or tube insertion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>
                <a:latin typeface="Angsana New" pitchFamily="18" charset="-34"/>
                <a:cs typeface="Angsana New" pitchFamily="18" charset="-34"/>
              </a:rPr>
              <a:t>Suction blood, secretions, and debris from the tracheal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lumen</a:t>
            </a:r>
          </a:p>
          <a:p>
            <a:pPr algn="l" rtl="0"/>
            <a:r>
              <a:rPr lang="en-US" dirty="0">
                <a:latin typeface="Angsana New" pitchFamily="18" charset="-34"/>
                <a:cs typeface="Angsana New" pitchFamily="18" charset="-34"/>
              </a:rPr>
              <a:t>After completion of the procedure, appose the tracheal edges with simple interrupted 3-0 or 4-0 polypropylene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sutures</a:t>
            </a:r>
          </a:p>
          <a:p>
            <a:pPr algn="l" rtl="0"/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algn="l" rtl="0"/>
            <a:endParaRPr lang="ar-IQ" dirty="0">
              <a:latin typeface="Angsana New" pitchFamily="18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8" r="27167" b="53205"/>
          <a:stretch/>
        </p:blipFill>
        <p:spPr bwMode="auto">
          <a:xfrm>
            <a:off x="4692265" y="3717032"/>
            <a:ext cx="412820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717031"/>
            <a:ext cx="2305157" cy="304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4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6120680"/>
          </a:xfrm>
        </p:spPr>
        <p:txBody>
          <a:bodyPr/>
          <a:lstStyle/>
          <a:p>
            <a:pPr algn="l" rtl="0"/>
            <a:r>
              <a:rPr lang="en-US" dirty="0">
                <a:latin typeface="Angsana New" pitchFamily="18" charset="-34"/>
                <a:cs typeface="Angsana New" pitchFamily="18" charset="-34"/>
              </a:rPr>
              <a:t>Appose the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sternohyoid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muscles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in a simple continuous pattern with 3-0 or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4-0 absorbable suture. </a:t>
            </a:r>
          </a:p>
          <a:p>
            <a:pPr algn="l" rtl="0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Appose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the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subcutaneous tissues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and skin routinely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.</a:t>
            </a:r>
          </a:p>
          <a:p>
            <a:pPr algn="l" rtl="0"/>
            <a:r>
              <a:rPr lang="en-US" dirty="0">
                <a:latin typeface="Angsana New" pitchFamily="18" charset="-34"/>
              </a:rPr>
              <a:t>To close the tracheal incision, place sutures through the annular ligaments encircling adjacent cartilages or through the annular ligaments only.</a:t>
            </a:r>
          </a:p>
          <a:p>
            <a:pPr algn="l" rtl="0"/>
            <a:r>
              <a:rPr lang="en-US" dirty="0">
                <a:latin typeface="Angsana New" pitchFamily="18" charset="-34"/>
              </a:rPr>
              <a:t>Lavage the surgical site with saline</a:t>
            </a:r>
          </a:p>
          <a:p>
            <a:pPr marL="0" indent="0" algn="l" rtl="0">
              <a:buNone/>
            </a:pPr>
            <a:endParaRPr lang="ar-IQ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2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474</Words>
  <Application>Microsoft Office PowerPoint</Application>
  <PresentationFormat>عرض على الشاشة (3:4)‏</PresentationFormat>
  <Paragraphs>37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Tracheotomy </vt:lpstr>
      <vt:lpstr>Anatomy </vt:lpstr>
      <vt:lpstr>عرض تقديمي في PowerPoint</vt:lpstr>
      <vt:lpstr>عرض تقديمي في PowerPoint</vt:lpstr>
      <vt:lpstr>Tracheotomy </vt:lpstr>
      <vt:lpstr>Surgical technique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Tracheotomy </dc:title>
  <dc:creator>Maher</dc:creator>
  <cp:lastModifiedBy>Maher</cp:lastModifiedBy>
  <cp:revision>12</cp:revision>
  <dcterms:created xsi:type="dcterms:W3CDTF">2024-02-11T20:15:46Z</dcterms:created>
  <dcterms:modified xsi:type="dcterms:W3CDTF">2024-02-13T08:30:08Z</dcterms:modified>
</cp:coreProperties>
</file>